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580038-CF7E-794C-B9A9-982C9A7535D7}" v="12" dt="2022-04-20T02:37:23.9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33"/>
  </p:normalViewPr>
  <p:slideViewPr>
    <p:cSldViewPr snapToGrid="0" snapToObjects="1">
      <p:cViewPr varScale="1">
        <p:scale>
          <a:sx n="113" d="100"/>
          <a:sy n="113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AB3A824-1A51-4B26-AD58-A6D8E14F6C04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02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508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6281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600241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32936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85625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91166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171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308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698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392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98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60228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819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790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097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7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3121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167D-AC89-D076-F629-626109F6AD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APPLIED MACHINE LEARNING </a:t>
            </a:r>
            <a:br>
              <a:rPr lang="en-US" dirty="0"/>
            </a:br>
            <a:r>
              <a:rPr lang="en-US" dirty="0"/>
              <a:t>FINAL PROJECT </a:t>
            </a:r>
            <a:br>
              <a:rPr lang="en-US" dirty="0"/>
            </a:br>
            <a:r>
              <a:rPr lang="en-US" dirty="0"/>
              <a:t>HOME CREDIT DEFAULT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8F6FC6-A08F-C97E-1CAF-03873EB76E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GROUP 09 </a:t>
            </a:r>
          </a:p>
          <a:p>
            <a:pPr algn="ctr"/>
            <a:r>
              <a:rPr lang="en-US" dirty="0"/>
              <a:t>INDIANA UNIVERSITY </a:t>
            </a:r>
          </a:p>
          <a:p>
            <a:pPr algn="ctr"/>
            <a:r>
              <a:rPr lang="en-US" dirty="0"/>
              <a:t>APRIL 2022</a:t>
            </a:r>
          </a:p>
        </p:txBody>
      </p:sp>
    </p:spTree>
    <p:extLst>
      <p:ext uri="{BB962C8B-B14F-4D97-AF65-F5344CB8AC3E}">
        <p14:creationId xmlns:p14="http://schemas.microsoft.com/office/powerpoint/2010/main" val="1524994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913FF-C97D-4BFA-BFBF-A9635E981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09:</a:t>
            </a:r>
          </a:p>
        </p:txBody>
      </p:sp>
      <p:pic>
        <p:nvPicPr>
          <p:cNvPr id="4" name="Content Placeholder 4" descr="A picture containing text, person, white, male&#10;&#10;Description automatically generated">
            <a:extLst>
              <a:ext uri="{FF2B5EF4-FFF2-40B4-BE49-F238E27FC236}">
                <a16:creationId xmlns:a16="http://schemas.microsoft.com/office/drawing/2014/main" id="{8F3A6A8D-6B28-B0AF-350A-D43ACE1587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4260" y="2283778"/>
            <a:ext cx="1874177" cy="183102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02AF037-F14A-9A1F-D386-9A175ADB5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68" y="2283778"/>
            <a:ext cx="2116099" cy="1885770"/>
          </a:xfrm>
          <a:prstGeom prst="rect">
            <a:avLst/>
          </a:prstGeom>
        </p:spPr>
      </p:pic>
      <p:pic>
        <p:nvPicPr>
          <p:cNvPr id="6" name="Picture 5" descr="A picture containing person, person, shirt, posing&#10;&#10;Description automatically generated">
            <a:extLst>
              <a:ext uri="{FF2B5EF4-FFF2-40B4-BE49-F238E27FC236}">
                <a16:creationId xmlns:a16="http://schemas.microsoft.com/office/drawing/2014/main" id="{D7CA0DF1-3098-4CA6-C7E7-186E1F82E3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649" y="2283778"/>
            <a:ext cx="1885770" cy="1885770"/>
          </a:xfrm>
          <a:prstGeom prst="rect">
            <a:avLst/>
          </a:prstGeom>
        </p:spPr>
      </p:pic>
      <p:pic>
        <p:nvPicPr>
          <p:cNvPr id="7" name="Picture 6" descr="A picture containing person, wall, indoor, person&#10;&#10;Description automatically generated">
            <a:extLst>
              <a:ext uri="{FF2B5EF4-FFF2-40B4-BE49-F238E27FC236}">
                <a16:creationId xmlns:a16="http://schemas.microsoft.com/office/drawing/2014/main" id="{19B6A1A5-CE44-3FA0-0381-B53CABB456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5365" y="2283778"/>
            <a:ext cx="1942375" cy="1828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2256E1-A8BC-CFF5-FA3F-0B5BF54A0914}"/>
              </a:ext>
            </a:extLst>
          </p:cNvPr>
          <p:cNvSpPr txBox="1"/>
          <p:nvPr/>
        </p:nvSpPr>
        <p:spPr>
          <a:xfrm>
            <a:off x="749788" y="4437747"/>
            <a:ext cx="2263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HANISH CHIDIPOTHU</a:t>
            </a:r>
          </a:p>
          <a:p>
            <a:r>
              <a:rPr lang="en-US" dirty="0"/>
              <a:t>hachid@iu.edu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E21F1B-404B-5D72-C763-7751028E05E6}"/>
              </a:ext>
            </a:extLst>
          </p:cNvPr>
          <p:cNvSpPr/>
          <p:nvPr/>
        </p:nvSpPr>
        <p:spPr>
          <a:xfrm>
            <a:off x="3108347" y="4437746"/>
            <a:ext cx="26620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u="sng" dirty="0"/>
              <a:t>NIDHI VRAJ SADHUVALA</a:t>
            </a:r>
          </a:p>
          <a:p>
            <a:r>
              <a:rPr lang="en-US" b="1" dirty="0"/>
              <a:t>nsadhuva@iu.edu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539EA0-65E9-2F82-02B0-4E5BD2D60609}"/>
              </a:ext>
            </a:extLst>
          </p:cNvPr>
          <p:cNvSpPr/>
          <p:nvPr/>
        </p:nvSpPr>
        <p:spPr>
          <a:xfrm>
            <a:off x="6094412" y="4437746"/>
            <a:ext cx="3022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u="sng" dirty="0"/>
              <a:t>CHANDRA SAGAR BHOGADI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879D02-D543-0C9E-0822-CD7E1E0E84D1}"/>
              </a:ext>
            </a:extLst>
          </p:cNvPr>
          <p:cNvSpPr/>
          <p:nvPr/>
        </p:nvSpPr>
        <p:spPr>
          <a:xfrm>
            <a:off x="9445708" y="4483912"/>
            <a:ext cx="18020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u="sng" dirty="0"/>
              <a:t>SRINIVAS VADDI</a:t>
            </a:r>
          </a:p>
          <a:p>
            <a:r>
              <a:rPr lang="en-US" b="1" dirty="0" err="1"/>
              <a:t>svaddi@iu.edu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ACC52B-2CC3-CFA5-469C-9CCBD28DE604}"/>
              </a:ext>
            </a:extLst>
          </p:cNvPr>
          <p:cNvSpPr txBox="1"/>
          <p:nvPr/>
        </p:nvSpPr>
        <p:spPr>
          <a:xfrm>
            <a:off x="6135107" y="4760913"/>
            <a:ext cx="2272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cbhogadi@iu.edu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544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83F7E-2727-E9EA-CA62-B044E0E0A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1F21E-4CF4-E7A9-BC8C-5CA3B8AE3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FOUR P’S</a:t>
            </a:r>
          </a:p>
          <a:p>
            <a:r>
              <a:rPr lang="en-US" dirty="0"/>
              <a:t>PHASE 2 CONTENT </a:t>
            </a:r>
          </a:p>
          <a:p>
            <a:pPr marL="457200" indent="-457200">
              <a:buFont typeface="+mj-lt"/>
              <a:buAutoNum type="alphaLcParenR"/>
            </a:pPr>
            <a:r>
              <a:rPr lang="en-US" dirty="0"/>
              <a:t>FEATURE ENGINEERING</a:t>
            </a:r>
          </a:p>
          <a:p>
            <a:pPr marL="457200" indent="-457200">
              <a:buFont typeface="+mj-lt"/>
              <a:buAutoNum type="alphaLcParenR"/>
            </a:pPr>
            <a:r>
              <a:rPr lang="en-US" dirty="0"/>
              <a:t>HYPER PARAMETER TUNING </a:t>
            </a:r>
          </a:p>
          <a:p>
            <a:pPr marL="457200" indent="-457200">
              <a:buFont typeface="+mj-lt"/>
              <a:buAutoNum type="alphaLcParenR"/>
            </a:pPr>
            <a:r>
              <a:rPr lang="en-US" dirty="0"/>
              <a:t>RESULTS AND DISCUSSIONS</a:t>
            </a:r>
          </a:p>
          <a:p>
            <a:r>
              <a:rPr lang="en-US" dirty="0"/>
              <a:t>CONCLUSION AND FURTHER STEPS</a:t>
            </a:r>
          </a:p>
        </p:txBody>
      </p:sp>
    </p:spTree>
    <p:extLst>
      <p:ext uri="{BB962C8B-B14F-4D97-AF65-F5344CB8AC3E}">
        <p14:creationId xmlns:p14="http://schemas.microsoft.com/office/powerpoint/2010/main" val="214910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AF00E-F778-19F3-6978-95A9EB1AA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26806"/>
          </a:xfrm>
        </p:spPr>
        <p:txBody>
          <a:bodyPr/>
          <a:lstStyle/>
          <a:p>
            <a:r>
              <a:rPr lang="en-US" dirty="0"/>
              <a:t>Four P’s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C8B77-255B-D03D-FBA2-01854F8C3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61241"/>
            <a:ext cx="9905999" cy="4529960"/>
          </a:xfrm>
        </p:spPr>
        <p:txBody>
          <a:bodyPr>
            <a:normAutofit lnSpcReduction="10000"/>
          </a:bodyPr>
          <a:lstStyle/>
          <a:p>
            <a:r>
              <a:rPr lang="en-US" sz="2000" u="sng" dirty="0"/>
              <a:t>Past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The HCDR project involves predicting whether the borrowers are defaulters or not based on analyzing the data. 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We performed EDA and created a baseline model using logistic regression in phase 1.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A high accuracy was shown by the baseline model in the phase1</a:t>
            </a:r>
          </a:p>
          <a:p>
            <a:pPr algn="just"/>
            <a:r>
              <a:rPr lang="en-US" sz="2000" u="sng" dirty="0"/>
              <a:t>Present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By imputation we filled the missing values for the selected features.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We implemented new decision tree, lasso regressions ,XG Boost model and ridge regression.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By performing Hyper parameter tuning on model and using grid search we found the best parameters.</a:t>
            </a:r>
          </a:p>
        </p:txBody>
      </p:sp>
    </p:spTree>
    <p:extLst>
      <p:ext uri="{BB962C8B-B14F-4D97-AF65-F5344CB8AC3E}">
        <p14:creationId xmlns:p14="http://schemas.microsoft.com/office/powerpoint/2010/main" val="331944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E9DF1-5414-51AC-0877-8611EA17E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683172"/>
            <a:ext cx="9905999" cy="5108029"/>
          </a:xfrm>
        </p:spPr>
        <p:txBody>
          <a:bodyPr/>
          <a:lstStyle/>
          <a:p>
            <a:r>
              <a:rPr lang="en-US" u="sng" dirty="0"/>
              <a:t>Planned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In phase 3 we will implement the deep learning model and build a multi layer perception model using PY Torch for classification.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We will then submit our results in Kaggle and further report our scores and rank in submission.</a:t>
            </a:r>
          </a:p>
          <a:p>
            <a:pPr algn="just"/>
            <a:r>
              <a:rPr lang="en-US" u="sng" dirty="0"/>
              <a:t>Problems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We couldn’t improve the test score or the AUC of the  baseline model with feature selection and Imputation.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000" dirty="0"/>
              <a:t>We couldn’t develop a classification model better than the baseline model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  <a:p>
            <a:pPr marL="0" indent="0">
              <a:buNone/>
            </a:pP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984345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AFE44-0E7A-EEB5-EDC4-96F30F494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10889"/>
          </a:xfrm>
        </p:spPr>
        <p:txBody>
          <a:bodyPr>
            <a:normAutofit/>
          </a:bodyPr>
          <a:lstStyle/>
          <a:p>
            <a:r>
              <a:rPr lang="en-US" sz="4000" dirty="0"/>
              <a:t>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6C600-D4DF-8873-1CD2-41E1B69B9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29407"/>
            <a:ext cx="9905999" cy="4361794"/>
          </a:xfrm>
        </p:spPr>
        <p:txBody>
          <a:bodyPr>
            <a:normAutofit/>
          </a:bodyPr>
          <a:lstStyle/>
          <a:p>
            <a:r>
              <a:rPr lang="en-US" sz="2800" dirty="0"/>
              <a:t>We dropped the irrelevant features and have discarded features with the missing values above 30%</a:t>
            </a:r>
          </a:p>
          <a:p>
            <a:r>
              <a:rPr lang="en-US" sz="2800" dirty="0"/>
              <a:t>We filled the missing values like the 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CNT Social circle with 0</a:t>
            </a:r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CNT Fam members with median.</a:t>
            </a:r>
          </a:p>
          <a:p>
            <a:r>
              <a:rPr lang="en-US" sz="2800" dirty="0"/>
              <a:t>Related features were added based on priority like the salary to credit.</a:t>
            </a:r>
          </a:p>
        </p:txBody>
      </p:sp>
    </p:spTree>
    <p:extLst>
      <p:ext uri="{BB962C8B-B14F-4D97-AF65-F5344CB8AC3E}">
        <p14:creationId xmlns:p14="http://schemas.microsoft.com/office/powerpoint/2010/main" val="4033688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D4437-ED89-36F0-7980-DE64F90E8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00379"/>
          </a:xfrm>
        </p:spPr>
        <p:txBody>
          <a:bodyPr>
            <a:normAutofit/>
          </a:bodyPr>
          <a:lstStyle/>
          <a:p>
            <a:r>
              <a:rPr lang="en-US" sz="2800" dirty="0"/>
              <a:t>Hyper 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225C7-3042-B9E2-5D9F-BE44BF4AB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24302"/>
            <a:ext cx="9905999" cy="4915179"/>
          </a:xfrm>
        </p:spPr>
        <p:txBody>
          <a:bodyPr/>
          <a:lstStyle/>
          <a:p>
            <a:pPr algn="just"/>
            <a:r>
              <a:rPr lang="en-US" sz="2000"/>
              <a:t>We used </a:t>
            </a:r>
            <a:r>
              <a:rPr lang="en-US" sz="2000" dirty="0"/>
              <a:t>Logistic regression model, Decision tree model, Lasso regression model, XG  Boost and the Ridge regression.</a:t>
            </a:r>
          </a:p>
          <a:p>
            <a:pPr algn="just"/>
            <a:r>
              <a:rPr lang="en-US" sz="2000" dirty="0"/>
              <a:t>For the evaluation of the Accuracy, AUC and negative MSE we use different evaluation metrics.</a:t>
            </a:r>
          </a:p>
          <a:p>
            <a:pPr algn="just"/>
            <a:r>
              <a:rPr lang="en-US" sz="2000" dirty="0"/>
              <a:t>We used grid search method for tuning the hyper parameters</a:t>
            </a:r>
          </a:p>
          <a:p>
            <a:pPr algn="just"/>
            <a:r>
              <a:rPr lang="en-US" sz="2000" dirty="0"/>
              <a:t>We used the c parameters to control the penalty strength for “Logistic regression”</a:t>
            </a:r>
          </a:p>
          <a:p>
            <a:pPr algn="just"/>
            <a:r>
              <a:rPr lang="en-US" sz="2000" dirty="0"/>
              <a:t>We used maximum depth and number of samples split for the “Decision tree”.</a:t>
            </a:r>
          </a:p>
          <a:p>
            <a:pPr algn="just"/>
            <a:r>
              <a:rPr lang="en-US" sz="2000" dirty="0"/>
              <a:t>We used different alpha parameters to control weighing penalty of the loss function for lasso and ridge regression.</a:t>
            </a:r>
          </a:p>
          <a:p>
            <a:pPr algn="just"/>
            <a:r>
              <a:rPr lang="en-US" sz="2000" dirty="0"/>
              <a:t>We used different maximum depth and trees for XG Boost.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825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41C3D-EAB4-6BE6-37EB-C3D6C36C3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37316"/>
          </a:xfrm>
        </p:spPr>
        <p:txBody>
          <a:bodyPr/>
          <a:lstStyle/>
          <a:p>
            <a:r>
              <a:rPr lang="en-US" dirty="0"/>
              <a:t>Results and Discussion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FBA2368-CDFF-589B-7838-446065A25A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3106187"/>
              </p:ext>
            </p:extLst>
          </p:nvPr>
        </p:nvGraphicFramePr>
        <p:xfrm>
          <a:off x="1141413" y="2249488"/>
          <a:ext cx="9906000" cy="3779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63635">
                  <a:extLst>
                    <a:ext uri="{9D8B030D-6E8A-4147-A177-3AD203B41FA5}">
                      <a16:colId xmlns:a16="http://schemas.microsoft.com/office/drawing/2014/main" val="1182448704"/>
                    </a:ext>
                  </a:extLst>
                </a:gridCol>
                <a:gridCol w="1498765">
                  <a:extLst>
                    <a:ext uri="{9D8B030D-6E8A-4147-A177-3AD203B41FA5}">
                      <a16:colId xmlns:a16="http://schemas.microsoft.com/office/drawing/2014/main" val="244775272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92898243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4244655486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9763463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CROSS FOLD TRAIN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817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Baseline(LR)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696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Baseline for 79 I/P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001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Grid search Baseline for 79 I/P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70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Decision Tree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321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Lasso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423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Ridge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685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XG Boost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760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5387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9A61B-A3B2-BC16-01BC-D4BC3BD91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842420"/>
          </a:xfrm>
        </p:spPr>
        <p:txBody>
          <a:bodyPr/>
          <a:lstStyle/>
          <a:p>
            <a:r>
              <a:rPr lang="en-US" dirty="0"/>
              <a:t>Conclusion and FURTHER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A8CD2-17F8-C249-F28C-1011B2EF3D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45021"/>
            <a:ext cx="9905999" cy="4246180"/>
          </a:xfrm>
        </p:spPr>
        <p:txBody>
          <a:bodyPr/>
          <a:lstStyle/>
          <a:p>
            <a:r>
              <a:rPr lang="en-US" dirty="0"/>
              <a:t>CONCLUSION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SEVERAL MODELS WERE ESTIMATED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FEATURE  ENGINEERING, DATA IMPUTING AND HYPER PARAMETER TUNING</a:t>
            </a:r>
          </a:p>
          <a:p>
            <a:r>
              <a:rPr lang="en-US" dirty="0"/>
              <a:t>FURTHER STEPS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WE WILL IMPLEMENT A DEEP LEARNING MODEL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WE WILL BUILD ADDITIONAL MODELS IN PYTORCH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WE SUBMIT OUR RESULTS IN KAGGLE.</a:t>
            </a:r>
          </a:p>
        </p:txBody>
      </p:sp>
    </p:spTree>
    <p:extLst>
      <p:ext uri="{BB962C8B-B14F-4D97-AF65-F5344CB8AC3E}">
        <p14:creationId xmlns:p14="http://schemas.microsoft.com/office/powerpoint/2010/main" val="3926945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{A4B85F1C-B81C-1846-A963-47D6E20AE45A}tf10001122</Template>
  <TotalTime>369</TotalTime>
  <Words>498</Words>
  <Application>Microsoft Macintosh PowerPoint</Application>
  <PresentationFormat>Widescreen</PresentationFormat>
  <Paragraphs>91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Tw Cen MT</vt:lpstr>
      <vt:lpstr>Wingdings</vt:lpstr>
      <vt:lpstr>Circuit</vt:lpstr>
      <vt:lpstr>APPLIED MACHINE LEARNING  FINAL PROJECT  HOME CREDIT DEFAULT RISK</vt:lpstr>
      <vt:lpstr>GROUP 09:</vt:lpstr>
      <vt:lpstr>CONTENT:</vt:lpstr>
      <vt:lpstr>Four P’s</vt:lpstr>
      <vt:lpstr>PowerPoint Presentation</vt:lpstr>
      <vt:lpstr>Feature selection</vt:lpstr>
      <vt:lpstr>Hyper parameter tuning</vt:lpstr>
      <vt:lpstr>Results and Discussion</vt:lpstr>
      <vt:lpstr>Conclusion and FURTHER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MACHINE LEARNING  FINAL PROJECT  HOME CREDIT DEFAULT RISK</dc:title>
  <dc:creator>Chidipothu, Hanish</dc:creator>
  <cp:lastModifiedBy>Sadhuvala, Nidhi Vraj</cp:lastModifiedBy>
  <cp:revision>7</cp:revision>
  <dcterms:created xsi:type="dcterms:W3CDTF">2022-04-19T21:02:56Z</dcterms:created>
  <dcterms:modified xsi:type="dcterms:W3CDTF">2022-04-20T03:22:37Z</dcterms:modified>
</cp:coreProperties>
</file>

<file path=docProps/thumbnail.jpeg>
</file>